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4"/>
  </p:notesMasterIdLst>
  <p:sldIdLst>
    <p:sldId id="2979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9D"/>
    <a:srgbClr val="6C28A4"/>
    <a:srgbClr val="9E10B6"/>
    <a:srgbClr val="C303BA"/>
    <a:srgbClr val="961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6" autoAdjust="0"/>
    <p:restoredTop sz="92994" autoAdjust="0"/>
  </p:normalViewPr>
  <p:slideViewPr>
    <p:cSldViewPr>
      <p:cViewPr varScale="1">
        <p:scale>
          <a:sx n="78" d="100"/>
          <a:sy n="78" d="100"/>
        </p:scale>
        <p:origin x="9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i\Desktop\Keystone%20Scientific\Excel%20for%20DeGruyter%20Bo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Iskoola Pota" panose="020B0502040204020203" pitchFamily="34" charset="0"/>
                <a:ea typeface="+mn-ea"/>
                <a:cs typeface="Iskoola Pota" panose="020B0502040204020203" pitchFamily="34" charset="0"/>
              </a:defRPr>
            </a:pPr>
            <a:r>
              <a:rPr lang="en-US" sz="1100" dirty="0">
                <a:latin typeface="Iskoola Pota" panose="020B0502040204020203" pitchFamily="34" charset="0"/>
                <a:cs typeface="Iskoola Pota" panose="020B0502040204020203" pitchFamily="34" charset="0"/>
              </a:rPr>
              <a:t>Projected</a:t>
            </a:r>
            <a:r>
              <a:rPr lang="en-US" sz="1100" baseline="0" dirty="0">
                <a:latin typeface="Iskoola Pota" panose="020B0502040204020203" pitchFamily="34" charset="0"/>
                <a:cs typeface="Iskoola Pota" panose="020B0502040204020203" pitchFamily="34" charset="0"/>
              </a:rPr>
              <a:t> Sales vs. </a:t>
            </a:r>
          </a:p>
          <a:p>
            <a:pPr>
              <a:defRPr sz="1100">
                <a:latin typeface="Iskoola Pota" panose="020B0502040204020203" pitchFamily="34" charset="0"/>
                <a:cs typeface="Iskoola Pota" panose="020B0502040204020203" pitchFamily="34" charset="0"/>
              </a:defRPr>
            </a:pPr>
            <a:r>
              <a:rPr lang="en-US" sz="1100" baseline="0" dirty="0">
                <a:latin typeface="Iskoola Pota" panose="020B0502040204020203" pitchFamily="34" charset="0"/>
                <a:cs typeface="Iskoola Pota" panose="020B0502040204020203" pitchFamily="34" charset="0"/>
              </a:rPr>
              <a:t>Actual Sales ($)</a:t>
            </a:r>
            <a:endParaRPr lang="en-US" sz="11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Iskoola Pota" panose="020B0502040204020203" pitchFamily="34" charset="0"/>
              <a:ea typeface="+mn-ea"/>
              <a:cs typeface="Iskoola Pota" panose="020B0502040204020203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Sales!$B$2</c:f>
              <c:strCache>
                <c:ptCount val="1"/>
                <c:pt idx="0">
                  <c:v>Projected 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Sales!$A$3:$A$7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Sales!$B$3:$B$7</c:f>
              <c:numCache>
                <c:formatCode>General</c:formatCode>
                <c:ptCount val="5"/>
                <c:pt idx="0">
                  <c:v>50000</c:v>
                </c:pt>
                <c:pt idx="1">
                  <c:v>100000</c:v>
                </c:pt>
                <c:pt idx="2">
                  <c:v>150000</c:v>
                </c:pt>
                <c:pt idx="3">
                  <c:v>250000</c:v>
                </c:pt>
                <c:pt idx="4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BB-4AF5-B901-90657C6FC0AA}"/>
            </c:ext>
          </c:extLst>
        </c:ser>
        <c:ser>
          <c:idx val="1"/>
          <c:order val="1"/>
          <c:tx>
            <c:strRef>
              <c:f>Sales!$C$2</c:f>
              <c:strCache>
                <c:ptCount val="1"/>
                <c:pt idx="0">
                  <c:v>Actual Sales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Sales!$A$3:$A$7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Sales!$C$3:$C$7</c:f>
              <c:numCache>
                <c:formatCode>General</c:formatCode>
                <c:ptCount val="5"/>
                <c:pt idx="0">
                  <c:v>40000</c:v>
                </c:pt>
                <c:pt idx="1">
                  <c:v>75000</c:v>
                </c:pt>
                <c:pt idx="2">
                  <c:v>125000</c:v>
                </c:pt>
                <c:pt idx="3">
                  <c:v>225000</c:v>
                </c:pt>
                <c:pt idx="4">
                  <c:v>900000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BB-4AF5-B901-90657C6FC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0181352"/>
        <c:axId val="390177416"/>
        <c:axId val="0"/>
      </c:bar3DChart>
      <c:catAx>
        <c:axId val="390181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177416"/>
        <c:crosses val="autoZero"/>
        <c:auto val="1"/>
        <c:lblAlgn val="ctr"/>
        <c:lblOffset val="100"/>
        <c:noMultiLvlLbl val="0"/>
      </c:catAx>
      <c:valAx>
        <c:axId val="39017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181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D2512-C333-4FF9-8E07-A17832ACA52F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906EA-C73E-4219-8478-15D92D3F5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4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B542D5EF-F08E-4395-BAA6-48BBC10F5B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CFE59CA8-B64C-4FDE-816A-D81194A0AC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D601ECB-6034-41A7-BE1C-6C0135562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229EA-8A0E-4CF3-BE2A-75FA52A6434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-2213430" y="-1428750"/>
            <a:ext cx="13610771" cy="10208078"/>
          </a:xfrm>
          <a:prstGeom prst="ellipse">
            <a:avLst/>
          </a:prstGeom>
          <a:gradFill>
            <a:gsLst>
              <a:gs pos="0">
                <a:schemeClr val="accent1"/>
              </a:gs>
              <a:gs pos="67000">
                <a:schemeClr val="accent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new_video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938"/>
            <a:ext cx="9144000" cy="38576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9675" y="1978819"/>
            <a:ext cx="6400800" cy="5143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92969"/>
            <a:ext cx="8382000" cy="700088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top"/>
          <p:cNvSpPr/>
          <p:nvPr userDrawn="1"/>
        </p:nvSpPr>
        <p:spPr>
          <a:xfrm>
            <a:off x="0" y="4536281"/>
            <a:ext cx="9144000" cy="914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03650"/>
            <a:ext cx="9144000" cy="342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4500563"/>
            <a:ext cx="9144000" cy="342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top"/>
          <p:cNvSpPr/>
          <p:nvPr userDrawn="1"/>
        </p:nvSpPr>
        <p:spPr>
          <a:xfrm>
            <a:off x="0" y="508635"/>
            <a:ext cx="9144000" cy="914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08634"/>
            <a:ext cx="9144000" cy="41190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6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8" grpId="0" animBg="1"/>
      <p:bldP spid="17" grpId="0" animBg="1"/>
      <p:bldP spid="18" grpId="0" animBg="1"/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733800" cy="457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3" y="228600"/>
            <a:ext cx="4704255" cy="32310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742950"/>
            <a:ext cx="3581400" cy="30861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05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200401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171450"/>
            <a:ext cx="5486400" cy="2971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362545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92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124200" y="91440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124200" y="154305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124200" y="217170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124200" y="280035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14400" y="1"/>
            <a:ext cx="6934200" cy="5941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0986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628650"/>
            <a:ext cx="3048000" cy="16323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628650"/>
            <a:ext cx="4114800" cy="160802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1143000" y="2315540"/>
            <a:ext cx="3048000" cy="1684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14800" y="2315540"/>
            <a:ext cx="4114800" cy="16599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95400" y="57151"/>
            <a:ext cx="6934200" cy="5941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2892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66803" y="2286001"/>
            <a:ext cx="2285997" cy="160020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429001" y="2286001"/>
            <a:ext cx="2285997" cy="160020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199" y="2286001"/>
            <a:ext cx="2285997" cy="160020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1066803" y="571500"/>
            <a:ext cx="2285997" cy="165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428997" y="571500"/>
            <a:ext cx="2286000" cy="165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791197" y="571500"/>
            <a:ext cx="2286000" cy="165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42997" y="1"/>
            <a:ext cx="7010400" cy="5941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595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_Content_Slide_White_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05A86C2-EF59-4D1C-A2EF-53D93637B9AC}"/>
              </a:ext>
            </a:extLst>
          </p:cNvPr>
          <p:cNvSpPr txBox="1">
            <a:spLocks/>
          </p:cNvSpPr>
          <p:nvPr/>
        </p:nvSpPr>
        <p:spPr bwMode="auto">
          <a:xfrm>
            <a:off x="8628064" y="-24289"/>
            <a:ext cx="573087" cy="27717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89DF825E-2994-4E42-B4EA-DB0B3CECB978}" type="slidenum">
              <a:rPr lang="en-US" altLang="en-US" sz="72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72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50" y="632462"/>
            <a:ext cx="8631350" cy="3909059"/>
          </a:xfrm>
        </p:spPr>
        <p:txBody>
          <a:bodyPr/>
          <a:lstStyle>
            <a:lvl1pPr marL="308610" marR="0" indent="-308610" algn="l" defTabSz="822960" rtl="0" eaLnBrk="1" fontAlgn="base" latinLnBrk="0" hangingPunct="1">
              <a:lnSpc>
                <a:spcPct val="100000"/>
              </a:lnSpc>
              <a:spcBef>
                <a:spcPts val="1080"/>
              </a:spcBef>
              <a:spcAft>
                <a:spcPct val="0"/>
              </a:spcAft>
              <a:buClr>
                <a:srgbClr val="005CA9"/>
              </a:buClr>
              <a:buSzTx/>
              <a:buFontTx/>
              <a:buChar char="•"/>
              <a:tabLst/>
              <a:defRPr sz="1800"/>
            </a:lvl1pPr>
            <a:lvl2pPr marL="668655" marR="0" indent="-257175" algn="l" defTabSz="822960" rtl="0" eaLnBrk="1" fontAlgn="base" latinLnBrk="0" hangingPunct="1">
              <a:lnSpc>
                <a:spcPct val="100000"/>
              </a:lnSpc>
              <a:spcBef>
                <a:spcPts val="1080"/>
              </a:spcBef>
              <a:spcAft>
                <a:spcPct val="0"/>
              </a:spcAft>
              <a:buClr>
                <a:srgbClr val="A30046"/>
              </a:buClr>
              <a:buSzTx/>
              <a:buFontTx/>
              <a:buChar char="–"/>
              <a:tabLst/>
              <a:defRPr sz="1620"/>
            </a:lvl2pPr>
            <a:lvl3pPr marL="1028700" marR="0" indent="-205740" algn="l" defTabSz="822960" rtl="0" eaLnBrk="1" fontAlgn="base" latinLnBrk="0" hangingPunct="1">
              <a:lnSpc>
                <a:spcPct val="100000"/>
              </a:lnSpc>
              <a:spcBef>
                <a:spcPts val="1080"/>
              </a:spcBef>
              <a:spcAft>
                <a:spcPct val="0"/>
              </a:spcAft>
              <a:buClr>
                <a:srgbClr val="005CA9"/>
              </a:buClr>
              <a:buSzTx/>
              <a:buFontTx/>
              <a:buChar char="•"/>
              <a:tabLst/>
              <a:defRPr sz="1440"/>
            </a:lvl3pPr>
            <a:lvl4pPr marL="1440180" marR="0" indent="-205740" algn="l" defTabSz="8229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–"/>
              <a:tabLst/>
              <a:defRPr sz="1260"/>
            </a:lvl4pPr>
            <a:lvl5pPr marL="1851660" marR="0" indent="-205740" algn="l" defTabSz="8229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SzTx/>
              <a:buFontTx/>
              <a:buChar char="»"/>
              <a:tabLst/>
              <a:defRPr sz="126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607069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mage_Content_Slide_White_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1FE10A1-12CE-4D56-86A1-8CB91D50FFF1}"/>
              </a:ext>
            </a:extLst>
          </p:cNvPr>
          <p:cNvSpPr txBox="1">
            <a:spLocks/>
          </p:cNvSpPr>
          <p:nvPr/>
        </p:nvSpPr>
        <p:spPr bwMode="auto">
          <a:xfrm>
            <a:off x="7745414" y="-24289"/>
            <a:ext cx="1455737" cy="27717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57972E60-3506-4EAC-8BBF-87BE19AF5004}" type="slidenum">
              <a:rPr lang="en-US" altLang="en-US" sz="72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720">
              <a:solidFill>
                <a:srgbClr val="000000"/>
              </a:solidFill>
            </a:endParaRPr>
          </a:p>
        </p:txBody>
      </p:sp>
      <p:sp>
        <p:nvSpPr>
          <p:cNvPr id="5" name="Snip and Round Single Corner Rectangle 5">
            <a:extLst>
              <a:ext uri="{FF2B5EF4-FFF2-40B4-BE49-F238E27FC236}">
                <a16:creationId xmlns:a16="http://schemas.microsoft.com/office/drawing/2014/main" id="{93637CCB-29F0-44FA-9256-734159CCA66F}"/>
              </a:ext>
            </a:extLst>
          </p:cNvPr>
          <p:cNvSpPr>
            <a:spLocks/>
          </p:cNvSpPr>
          <p:nvPr userDrawn="1"/>
        </p:nvSpPr>
        <p:spPr bwMode="auto">
          <a:xfrm>
            <a:off x="3581401" y="4944904"/>
            <a:ext cx="2157413" cy="198596"/>
          </a:xfrm>
          <a:custGeom>
            <a:avLst/>
            <a:gdLst>
              <a:gd name="T0" fmla="*/ 36778 w 2157413"/>
              <a:gd name="T1" fmla="*/ 0 h 220662"/>
              <a:gd name="T2" fmla="*/ 2120635 w 2157413"/>
              <a:gd name="T3" fmla="*/ 0 h 220662"/>
              <a:gd name="T4" fmla="*/ 2157413 w 2157413"/>
              <a:gd name="T5" fmla="*/ 36778 h 220662"/>
              <a:gd name="T6" fmla="*/ 2157413 w 2157413"/>
              <a:gd name="T7" fmla="*/ 220662 h 220662"/>
              <a:gd name="T8" fmla="*/ 0 w 2157413"/>
              <a:gd name="T9" fmla="*/ 220662 h 220662"/>
              <a:gd name="T10" fmla="*/ 0 w 2157413"/>
              <a:gd name="T11" fmla="*/ 36778 h 220662"/>
              <a:gd name="T12" fmla="*/ 36778 w 2157413"/>
              <a:gd name="T13" fmla="*/ 0 h 2206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57413"/>
              <a:gd name="T22" fmla="*/ 0 h 220662"/>
              <a:gd name="T23" fmla="*/ 2157413 w 2157413"/>
              <a:gd name="T24" fmla="*/ 220662 h 2206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57413" h="220662">
                <a:moveTo>
                  <a:pt x="36778" y="0"/>
                </a:moveTo>
                <a:lnTo>
                  <a:pt x="2120635" y="0"/>
                </a:lnTo>
                <a:lnTo>
                  <a:pt x="2157413" y="36778"/>
                </a:lnTo>
                <a:lnTo>
                  <a:pt x="2157413" y="220662"/>
                </a:lnTo>
                <a:lnTo>
                  <a:pt x="0" y="220662"/>
                </a:lnTo>
                <a:lnTo>
                  <a:pt x="0" y="36778"/>
                </a:lnTo>
                <a:cubicBezTo>
                  <a:pt x="0" y="16466"/>
                  <a:pt x="16466" y="0"/>
                  <a:pt x="36778" y="0"/>
                </a:cubicBezTo>
                <a:close/>
              </a:path>
            </a:pathLst>
          </a:custGeom>
          <a:solidFill>
            <a:srgbClr val="0E355A"/>
          </a:solidFill>
          <a:ln>
            <a:noFill/>
          </a:ln>
          <a:effectLst>
            <a:outerShdw dist="38100" dir="18900000" algn="b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720" dirty="0">
                <a:solidFill>
                  <a:srgbClr val="FFFFFF"/>
                </a:solidFill>
              </a:rPr>
              <a:t>Internal Use Only – Transverse Medical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52" y="34291"/>
            <a:ext cx="8646065" cy="453390"/>
          </a:xfrm>
        </p:spPr>
        <p:txBody>
          <a:bodyPr/>
          <a:lstStyle>
            <a:lvl1pPr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51" y="640081"/>
            <a:ext cx="8614417" cy="3855721"/>
          </a:xfrm>
        </p:spPr>
        <p:txBody>
          <a:bodyPr/>
          <a:lstStyle>
            <a:lvl1pPr marL="308610" marR="0" indent="-308610" algn="l" defTabSz="822960" rtl="0" eaLnBrk="1" fontAlgn="base" latinLnBrk="0" hangingPunct="1">
              <a:lnSpc>
                <a:spcPct val="100000"/>
              </a:lnSpc>
              <a:spcBef>
                <a:spcPts val="108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 sz="1800"/>
            </a:lvl1pPr>
            <a:lvl2pPr marL="668655" marR="0" indent="-257175" algn="l" defTabSz="822960" rtl="0" eaLnBrk="1" fontAlgn="base" latinLnBrk="0" hangingPunct="1">
              <a:lnSpc>
                <a:spcPct val="100000"/>
              </a:lnSpc>
              <a:spcBef>
                <a:spcPts val="108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620"/>
            </a:lvl2pPr>
            <a:lvl3pPr marL="1028700" marR="0" indent="-205740" algn="l" defTabSz="822960" rtl="0" eaLnBrk="1" fontAlgn="base" latinLnBrk="0" hangingPunct="1">
              <a:lnSpc>
                <a:spcPct val="100000"/>
              </a:lnSpc>
              <a:spcBef>
                <a:spcPts val="108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 sz="1440"/>
            </a:lvl3pPr>
            <a:lvl4pPr marL="1440180" marR="0" indent="-205740" algn="l" defTabSz="8229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 sz="1260"/>
            </a:lvl4pPr>
            <a:lvl5pPr marL="1851660" marR="0" indent="-205740" algn="l" defTabSz="8229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»"/>
              <a:tabLst/>
              <a:defRPr sz="126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0575210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052" y="35625"/>
            <a:ext cx="8563616" cy="459675"/>
          </a:xfrm>
          <a:prstGeom prst="rect">
            <a:avLst/>
          </a:prstGeom>
        </p:spPr>
        <p:txBody>
          <a:bodyPr/>
          <a:lstStyle>
            <a:lvl1pPr>
              <a:defRPr sz="2520"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44748"/>
      </p:ext>
    </p:extLst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052" y="35625"/>
            <a:ext cx="8563616" cy="459675"/>
          </a:xfrm>
          <a:prstGeom prst="rect">
            <a:avLst/>
          </a:prstGeom>
        </p:spPr>
        <p:txBody>
          <a:bodyPr/>
          <a:lstStyle>
            <a:lvl1pPr>
              <a:defRPr sz="2520"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92454"/>
      </p:ext>
    </p:extLst>
  </p:cSld>
  <p:clrMapOvr>
    <a:masterClrMapping/>
  </p:clrMapOvr>
  <p:transition>
    <p:fade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3200" y="2032065"/>
            <a:ext cx="8788400" cy="552203"/>
          </a:xfrm>
          <a:prstGeom prst="rect">
            <a:avLst/>
          </a:prstGeom>
        </p:spPr>
        <p:txBody>
          <a:bodyPr/>
          <a:lstStyle>
            <a:lvl1pPr algn="ctr">
              <a:defRPr sz="2520"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95911"/>
      </p:ext>
    </p:extLst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6934200" cy="594122"/>
          </a:xfrm>
        </p:spPr>
        <p:txBody>
          <a:bodyPr anchor="ctr" anchorCtr="0"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85800"/>
            <a:ext cx="6934200" cy="342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069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5">
            <a:extLst>
              <a:ext uri="{FF2B5EF4-FFF2-40B4-BE49-F238E27FC236}">
                <a16:creationId xmlns:a16="http://schemas.microsoft.com/office/drawing/2014/main" id="{18477ABF-AEE4-48BD-8E05-443AAB3A87AC}"/>
              </a:ext>
            </a:extLst>
          </p:cNvPr>
          <p:cNvSpPr>
            <a:spLocks/>
          </p:cNvSpPr>
          <p:nvPr/>
        </p:nvSpPr>
        <p:spPr bwMode="auto">
          <a:xfrm>
            <a:off x="3600451" y="4944904"/>
            <a:ext cx="2157413" cy="198596"/>
          </a:xfrm>
          <a:custGeom>
            <a:avLst/>
            <a:gdLst>
              <a:gd name="T0" fmla="*/ 36778 w 2157413"/>
              <a:gd name="T1" fmla="*/ 0 h 220662"/>
              <a:gd name="T2" fmla="*/ 2120635 w 2157413"/>
              <a:gd name="T3" fmla="*/ 0 h 220662"/>
              <a:gd name="T4" fmla="*/ 2157413 w 2157413"/>
              <a:gd name="T5" fmla="*/ 36778 h 220662"/>
              <a:gd name="T6" fmla="*/ 2157413 w 2157413"/>
              <a:gd name="T7" fmla="*/ 220662 h 220662"/>
              <a:gd name="T8" fmla="*/ 0 w 2157413"/>
              <a:gd name="T9" fmla="*/ 220662 h 220662"/>
              <a:gd name="T10" fmla="*/ 0 w 2157413"/>
              <a:gd name="T11" fmla="*/ 36778 h 220662"/>
              <a:gd name="T12" fmla="*/ 36778 w 2157413"/>
              <a:gd name="T13" fmla="*/ 0 h 2206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57413"/>
              <a:gd name="T22" fmla="*/ 0 h 220662"/>
              <a:gd name="T23" fmla="*/ 2157413 w 2157413"/>
              <a:gd name="T24" fmla="*/ 220662 h 2206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57413" h="220662">
                <a:moveTo>
                  <a:pt x="36778" y="0"/>
                </a:moveTo>
                <a:lnTo>
                  <a:pt x="2120635" y="0"/>
                </a:lnTo>
                <a:lnTo>
                  <a:pt x="2157413" y="36778"/>
                </a:lnTo>
                <a:lnTo>
                  <a:pt x="2157413" y="220662"/>
                </a:lnTo>
                <a:lnTo>
                  <a:pt x="0" y="220662"/>
                </a:lnTo>
                <a:lnTo>
                  <a:pt x="0" y="36778"/>
                </a:lnTo>
                <a:cubicBezTo>
                  <a:pt x="0" y="16466"/>
                  <a:pt x="16466" y="0"/>
                  <a:pt x="36778" y="0"/>
                </a:cubicBezTo>
                <a:close/>
              </a:path>
            </a:pathLst>
          </a:custGeom>
          <a:solidFill>
            <a:srgbClr val="0E355A"/>
          </a:solidFill>
          <a:ln>
            <a:noFill/>
          </a:ln>
          <a:effectLst>
            <a:outerShdw dist="38100" dir="18900000" algn="b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720" dirty="0">
                <a:solidFill>
                  <a:srgbClr val="FFFFFF"/>
                </a:solidFill>
              </a:rPr>
              <a:t>Internal Use Only – Transverse Medical Confidential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2469" y="2032061"/>
            <a:ext cx="8678333" cy="552203"/>
          </a:xfrm>
          <a:prstGeom prst="rect">
            <a:avLst/>
          </a:prstGeom>
        </p:spPr>
        <p:txBody>
          <a:bodyPr/>
          <a:lstStyle>
            <a:lvl1pPr algn="ctr">
              <a:defRPr sz="2520"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51170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5">
            <a:extLst>
              <a:ext uri="{FF2B5EF4-FFF2-40B4-BE49-F238E27FC236}">
                <a16:creationId xmlns:a16="http://schemas.microsoft.com/office/drawing/2014/main" id="{CFAA383C-E01B-4647-A254-E3419BEBC334}"/>
              </a:ext>
            </a:extLst>
          </p:cNvPr>
          <p:cNvSpPr>
            <a:spLocks/>
          </p:cNvSpPr>
          <p:nvPr/>
        </p:nvSpPr>
        <p:spPr bwMode="auto">
          <a:xfrm>
            <a:off x="3600451" y="4944904"/>
            <a:ext cx="2157413" cy="198596"/>
          </a:xfrm>
          <a:custGeom>
            <a:avLst/>
            <a:gdLst>
              <a:gd name="T0" fmla="*/ 36778 w 2157413"/>
              <a:gd name="T1" fmla="*/ 0 h 220662"/>
              <a:gd name="T2" fmla="*/ 2120635 w 2157413"/>
              <a:gd name="T3" fmla="*/ 0 h 220662"/>
              <a:gd name="T4" fmla="*/ 2157413 w 2157413"/>
              <a:gd name="T5" fmla="*/ 36778 h 220662"/>
              <a:gd name="T6" fmla="*/ 2157413 w 2157413"/>
              <a:gd name="T7" fmla="*/ 220662 h 220662"/>
              <a:gd name="T8" fmla="*/ 0 w 2157413"/>
              <a:gd name="T9" fmla="*/ 220662 h 220662"/>
              <a:gd name="T10" fmla="*/ 0 w 2157413"/>
              <a:gd name="T11" fmla="*/ 36778 h 220662"/>
              <a:gd name="T12" fmla="*/ 36778 w 2157413"/>
              <a:gd name="T13" fmla="*/ 0 h 2206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57413"/>
              <a:gd name="T22" fmla="*/ 0 h 220662"/>
              <a:gd name="T23" fmla="*/ 2157413 w 2157413"/>
              <a:gd name="T24" fmla="*/ 220662 h 2206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57413" h="220662">
                <a:moveTo>
                  <a:pt x="36778" y="0"/>
                </a:moveTo>
                <a:lnTo>
                  <a:pt x="2120635" y="0"/>
                </a:lnTo>
                <a:lnTo>
                  <a:pt x="2157413" y="36778"/>
                </a:lnTo>
                <a:lnTo>
                  <a:pt x="2157413" y="220662"/>
                </a:lnTo>
                <a:lnTo>
                  <a:pt x="0" y="220662"/>
                </a:lnTo>
                <a:lnTo>
                  <a:pt x="0" y="36778"/>
                </a:lnTo>
                <a:cubicBezTo>
                  <a:pt x="0" y="16466"/>
                  <a:pt x="16466" y="0"/>
                  <a:pt x="36778" y="0"/>
                </a:cubicBezTo>
                <a:close/>
              </a:path>
            </a:pathLst>
          </a:custGeom>
          <a:solidFill>
            <a:srgbClr val="0E355A"/>
          </a:solidFill>
          <a:ln>
            <a:noFill/>
          </a:ln>
          <a:effectLst>
            <a:outerShdw dist="38100" dir="18900000" algn="b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720" dirty="0">
                <a:solidFill>
                  <a:srgbClr val="FFFFFF"/>
                </a:solidFill>
              </a:rPr>
              <a:t>Internal Use Only – Transverse Medical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7284474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_Slide_White_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D3E2A12-E628-4D3D-8026-C3F88828C11D}"/>
              </a:ext>
            </a:extLst>
          </p:cNvPr>
          <p:cNvSpPr txBox="1">
            <a:spLocks/>
          </p:cNvSpPr>
          <p:nvPr/>
        </p:nvSpPr>
        <p:spPr bwMode="auto">
          <a:xfrm>
            <a:off x="8804276" y="-24289"/>
            <a:ext cx="396875" cy="27717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E91D5CA-5EA9-452A-B7B0-681DF5920F39}" type="slidenum">
              <a:rPr lang="en-US" altLang="en-US" sz="72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72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4052" y="34290"/>
            <a:ext cx="8622883" cy="483870"/>
          </a:xfrm>
        </p:spPr>
        <p:txBody>
          <a:bodyPr/>
          <a:lstStyle>
            <a:lvl1pPr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84163" y="739141"/>
            <a:ext cx="8428037" cy="3601403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689972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84243" y="857865"/>
            <a:ext cx="8613775" cy="36204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87802"/>
      </p:ext>
    </p:extLst>
  </p:cSld>
  <p:clrMapOvr>
    <a:masterClrMapping/>
  </p:clrMapOvr>
  <p:transition/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84243" y="857865"/>
            <a:ext cx="8613775" cy="36204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7356"/>
      </p:ext>
    </p:extLst>
  </p:cSld>
  <p:clrMapOvr>
    <a:masterClrMapping/>
  </p:clrMapOvr>
  <p:transition/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84243" y="857865"/>
            <a:ext cx="8613775" cy="36204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06518"/>
      </p:ext>
    </p:extLst>
  </p:cSld>
  <p:clrMapOvr>
    <a:masterClrMapping/>
  </p:clrMapOvr>
  <p:transition/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84243" y="857865"/>
            <a:ext cx="8613775" cy="36204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32256"/>
      </p:ext>
    </p:extLst>
  </p:cSld>
  <p:clrMapOvr>
    <a:masterClrMapping/>
  </p:clrMapOvr>
  <p:transition/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6"/>
            <a:ext cx="4041775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F51E1-FC8E-4843-9543-7F520A9B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739"/>
            <a:ext cx="2133600" cy="2728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146B295-C5E1-4B9A-9A08-A9C49AA9DB1A}" type="datetimeFigureOut">
              <a:rPr lang="en-US" altLang="en-US"/>
              <a:pPr>
                <a:defRPr/>
              </a:pPr>
              <a:t>6/24/2019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8699A4-F38C-467F-9951-D1A9DC36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739"/>
            <a:ext cx="2895600" cy="2728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F0756-CBDF-4D8E-A905-3A399173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171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7B53626-50E3-4B27-8FA0-417C9B9DF5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97975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3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6705600" cy="5941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72703"/>
            <a:ext cx="6934200" cy="4057650"/>
          </a:xfrm>
        </p:spPr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085850" indent="-171450"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543050" indent="-17145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00250" indent="-17145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45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66800" y="707231"/>
            <a:ext cx="6934200" cy="4057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066800" y="1"/>
            <a:ext cx="6934200" cy="5941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future_interface_slice_whit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806428"/>
            <a:ext cx="9144000" cy="133707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3638550"/>
            <a:ext cx="9144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9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066800" y="685800"/>
            <a:ext cx="6934200" cy="4057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066800" y="1"/>
            <a:ext cx="6934200" cy="5941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524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57401"/>
            <a:ext cx="7086600" cy="1021556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914400"/>
            <a:ext cx="70866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29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"/>
            <a:ext cx="6705600" cy="59412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708421"/>
            <a:ext cx="3505200" cy="337185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708421"/>
            <a:ext cx="3505200" cy="337185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461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43" y="685801"/>
            <a:ext cx="3429000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43" y="1222772"/>
            <a:ext cx="3429000" cy="2857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646" y="685801"/>
            <a:ext cx="3430557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46" y="1222772"/>
            <a:ext cx="3430557" cy="2857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65243" y="1"/>
            <a:ext cx="6934200" cy="5941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31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59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ideo" Target="../media/media1.wmv"/><Relationship Id="rId2" Type="http://schemas.openxmlformats.org/officeDocument/2006/relationships/slideLayout" Target="../slideLayouts/slideLayout2.xml"/><Relationship Id="rId16" Type="http://schemas.microsoft.com/office/2007/relationships/media" Target="../media/media1.wm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top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7400" y="1"/>
            <a:ext cx="6705600" cy="5941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651272"/>
            <a:ext cx="69342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future_interface_slice2.mov">
            <a:hlinkClick r:id="" action="ppaction://media"/>
          </p:cNvPr>
          <p:cNvPicPr>
            <a:picLocks noChangeAspect="1"/>
          </p:cNvPicPr>
          <p:nvPr>
            <a:vide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0" y="3774878"/>
            <a:ext cx="9144000" cy="13394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60788"/>
            <a:ext cx="9144000" cy="342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3774878"/>
            <a:ext cx="9067800" cy="13686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6">
            <a:extLst>
              <a:ext uri="{FF2B5EF4-FFF2-40B4-BE49-F238E27FC236}">
                <a16:creationId xmlns:a16="http://schemas.microsoft.com/office/drawing/2014/main" id="{F3C5EBB3-1DB4-4ADB-A732-A5CCC61D7F70}"/>
              </a:ext>
            </a:extLst>
          </p:cNvPr>
          <p:cNvSpPr txBox="1">
            <a:spLocks/>
          </p:cNvSpPr>
          <p:nvPr/>
        </p:nvSpPr>
        <p:spPr bwMode="auto">
          <a:xfrm>
            <a:off x="8628064" y="-24289"/>
            <a:ext cx="573087" cy="27717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4EBEC39F-2DBB-4544-BF25-E5E81D75448D}" type="slidenum">
              <a:rPr lang="en-US" altLang="en-US" sz="72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720">
              <a:solidFill>
                <a:srgbClr val="000000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C7E3D7-DA9F-4BE7-BE11-38D99ECB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4" y="34290"/>
            <a:ext cx="8645525" cy="4686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79526C1-9D9C-477F-8318-625970936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84164" y="617220"/>
            <a:ext cx="8639175" cy="40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301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2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2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2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2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20">
          <a:solidFill>
            <a:schemeClr val="tx2"/>
          </a:solidFill>
          <a:latin typeface="Arial" charset="0"/>
        </a:defRPr>
      </a:lvl5pPr>
      <a:lvl6pPr marL="411480" algn="l" rtl="0" eaLnBrk="1" fontAlgn="base" hangingPunct="1">
        <a:spcBef>
          <a:spcPct val="0"/>
        </a:spcBef>
        <a:spcAft>
          <a:spcPct val="0"/>
        </a:spcAft>
        <a:defRPr sz="2520">
          <a:solidFill>
            <a:schemeClr val="tx2"/>
          </a:solidFill>
          <a:latin typeface="Arial" charset="0"/>
        </a:defRPr>
      </a:lvl6pPr>
      <a:lvl7pPr marL="822960" algn="l" rtl="0" eaLnBrk="1" fontAlgn="base" hangingPunct="1">
        <a:spcBef>
          <a:spcPct val="0"/>
        </a:spcBef>
        <a:spcAft>
          <a:spcPct val="0"/>
        </a:spcAft>
        <a:defRPr sz="2520">
          <a:solidFill>
            <a:schemeClr val="tx2"/>
          </a:solidFill>
          <a:latin typeface="Arial" charset="0"/>
        </a:defRPr>
      </a:lvl7pPr>
      <a:lvl8pPr marL="1234440" algn="l" rtl="0" eaLnBrk="1" fontAlgn="base" hangingPunct="1">
        <a:spcBef>
          <a:spcPct val="0"/>
        </a:spcBef>
        <a:spcAft>
          <a:spcPct val="0"/>
        </a:spcAft>
        <a:defRPr sz="2520">
          <a:solidFill>
            <a:schemeClr val="tx2"/>
          </a:solidFill>
          <a:latin typeface="Arial" charset="0"/>
        </a:defRPr>
      </a:lvl8pPr>
      <a:lvl9pPr marL="1645920" algn="l" rtl="0" eaLnBrk="1" fontAlgn="base" hangingPunct="1">
        <a:spcBef>
          <a:spcPct val="0"/>
        </a:spcBef>
        <a:spcAft>
          <a:spcPct val="0"/>
        </a:spcAft>
        <a:defRPr sz="252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eaLnBrk="0" fontAlgn="base" hangingPunct="0">
        <a:spcBef>
          <a:spcPts val="1080"/>
        </a:spcBef>
        <a:spcAft>
          <a:spcPct val="0"/>
        </a:spcAft>
        <a:buClr>
          <a:schemeClr val="tx2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eaLnBrk="0" fontAlgn="base" hangingPunct="0">
        <a:spcBef>
          <a:spcPts val="1080"/>
        </a:spcBef>
        <a:spcAft>
          <a:spcPct val="0"/>
        </a:spcAft>
        <a:buClr>
          <a:srgbClr val="A30046"/>
        </a:buClr>
        <a:buChar char="–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0" fontAlgn="base" hangingPunct="0">
        <a:spcBef>
          <a:spcPts val="1080"/>
        </a:spcBef>
        <a:spcAft>
          <a:spcPct val="0"/>
        </a:spcAft>
        <a:buClr>
          <a:schemeClr val="tx2"/>
        </a:buClr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0" fontAlgn="base" hangingPunct="0">
        <a:spcBef>
          <a:spcPct val="20000"/>
        </a:spcBef>
        <a:spcAft>
          <a:spcPct val="0"/>
        </a:spcAft>
        <a:buClr>
          <a:srgbClr val="A30046"/>
        </a:buClr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1">
            <a:extLst>
              <a:ext uri="{FF2B5EF4-FFF2-40B4-BE49-F238E27FC236}">
                <a16:creationId xmlns:a16="http://schemas.microsoft.com/office/drawing/2014/main" id="{3623EF88-9B4C-4FD5-9EB2-807F255AA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51" y="3961601"/>
            <a:ext cx="3696545" cy="45233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82199" tIns="41099" rIns="82199" bIns="41099">
            <a:spAutoFit/>
          </a:bodyPr>
          <a:lstStyle>
            <a:lvl1pPr>
              <a:spcBef>
                <a:spcPts val="12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A30046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3004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b="1" u="sng" dirty="0">
                <a:solidFill>
                  <a:srgbClr val="000000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Past Month Accomplishments</a:t>
            </a:r>
          </a:p>
          <a:p>
            <a:pPr marL="154305" indent="-154305" defTabSz="82296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200" dirty="0">
                <a:solidFill>
                  <a:srgbClr val="000000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 </a:t>
            </a:r>
            <a:endParaRPr lang="en-US" altLang="en-US" sz="1200" baseline="30000" dirty="0">
              <a:solidFill>
                <a:srgbClr val="000000"/>
              </a:solidFill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grpSp>
        <p:nvGrpSpPr>
          <p:cNvPr id="17412" name="Group 20">
            <a:extLst>
              <a:ext uri="{FF2B5EF4-FFF2-40B4-BE49-F238E27FC236}">
                <a16:creationId xmlns:a16="http://schemas.microsoft.com/office/drawing/2014/main" id="{4B59631D-F1B3-400A-B602-6759E3DBF960}"/>
              </a:ext>
            </a:extLst>
          </p:cNvPr>
          <p:cNvGrpSpPr>
            <a:grpSpLocks/>
          </p:cNvGrpSpPr>
          <p:nvPr/>
        </p:nvGrpSpPr>
        <p:grpSpPr bwMode="auto">
          <a:xfrm>
            <a:off x="4225945" y="105388"/>
            <a:ext cx="4392276" cy="3095012"/>
            <a:chOff x="4153075" y="-230467"/>
            <a:chExt cx="4852813" cy="2930805"/>
          </a:xfrm>
        </p:grpSpPr>
        <p:sp>
          <p:nvSpPr>
            <p:cNvPr id="17463" name="Rectangle 14">
              <a:extLst>
                <a:ext uri="{FF2B5EF4-FFF2-40B4-BE49-F238E27FC236}">
                  <a16:creationId xmlns:a16="http://schemas.microsoft.com/office/drawing/2014/main" id="{7C547C20-CA4D-4C7F-9FE9-AA5F7E4A1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109" y="124881"/>
              <a:ext cx="4781779" cy="257545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5683" tIns="37841" rIns="75683" bIns="37841" anchor="ctr"/>
            <a:lstStyle>
              <a:lvl1pPr marL="285750" indent="-285750">
                <a:spcBef>
                  <a:spcPts val="12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Clr>
                  <a:srgbClr val="A30046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30046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30046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30046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30046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30046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57175" indent="-257175" algn="ctr" defTabSz="82296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en-US" altLang="en-US" sz="1350" b="1">
                <a:solidFill>
                  <a:srgbClr val="000000"/>
                </a:solidFill>
                <a:latin typeface="Iskoola Pota" panose="020B0502040204020203" pitchFamily="34" charset="0"/>
                <a:cs typeface="Iskoola Pota" panose="020B0502040204020203" pitchFamily="34" charset="0"/>
              </a:endParaRPr>
            </a:p>
          </p:txBody>
        </p:sp>
        <p:sp>
          <p:nvSpPr>
            <p:cNvPr id="17464" name="TextBox 15">
              <a:extLst>
                <a:ext uri="{FF2B5EF4-FFF2-40B4-BE49-F238E27FC236}">
                  <a16:creationId xmlns:a16="http://schemas.microsoft.com/office/drawing/2014/main" id="{86BC9F34-DD42-4392-BF54-1D439D845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3075" y="-230467"/>
              <a:ext cx="4077410" cy="566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683" tIns="37841" rIns="75683" bIns="37841">
              <a:spAutoFit/>
            </a:bodyPr>
            <a:lstStyle>
              <a:lvl1pPr>
                <a:spcBef>
                  <a:spcPts val="12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Clr>
                  <a:srgbClr val="A30046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30046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30046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30046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30046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30046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2296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1200" b="1" u="sng" dirty="0">
                  <a:solidFill>
                    <a:srgbClr val="000000"/>
                  </a:solidFill>
                  <a:latin typeface="Iskoola Pota" panose="020B0502040204020203" pitchFamily="34" charset="0"/>
                  <a:cs typeface="Iskoola Pota" panose="020B0502040204020203" pitchFamily="34" charset="0"/>
                </a:rPr>
                <a:t>One Month Look Ahead</a:t>
              </a:r>
              <a:r>
                <a:rPr lang="en-US" altLang="en-US" sz="1200" dirty="0">
                  <a:solidFill>
                    <a:srgbClr val="000000"/>
                  </a:solidFill>
                  <a:latin typeface="Iskoola Pota" panose="020B0502040204020203" pitchFamily="34" charset="0"/>
                  <a:cs typeface="Iskoola Pota" panose="020B0502040204020203" pitchFamily="34" charset="0"/>
                </a:rPr>
                <a:t>:</a:t>
              </a:r>
            </a:p>
            <a:p>
              <a:pPr defTabSz="82296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en-US" altLang="en-US" sz="1200" dirty="0">
                <a:solidFill>
                  <a:srgbClr val="000000"/>
                </a:solidFill>
                <a:latin typeface="Iskoola Pota" panose="020B0502040204020203" pitchFamily="34" charset="0"/>
                <a:cs typeface="Iskoola Pota" panose="020B0502040204020203" pitchFamily="34" charset="0"/>
              </a:endParaRPr>
            </a:p>
            <a:p>
              <a:pPr defTabSz="82296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en-US" altLang="en-US" sz="990" dirty="0">
                <a:solidFill>
                  <a:srgbClr val="FF0000"/>
                </a:solidFill>
                <a:latin typeface="Iskoola Pota" panose="020B0502040204020203" pitchFamily="34" charset="0"/>
                <a:cs typeface="Iskoola Pota" panose="020B0502040204020203" pitchFamily="34" charset="0"/>
              </a:endParaRPr>
            </a:p>
          </p:txBody>
        </p:sp>
      </p:grpSp>
      <p:sp>
        <p:nvSpPr>
          <p:cNvPr id="18437" name="TextBox 18">
            <a:extLst>
              <a:ext uri="{FF2B5EF4-FFF2-40B4-BE49-F238E27FC236}">
                <a16:creationId xmlns:a16="http://schemas.microsoft.com/office/drawing/2014/main" id="{FE7C2597-8B86-4A93-9FFD-EFF3E064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51" y="3267454"/>
            <a:ext cx="3690116" cy="5427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75683" tIns="37841" rIns="75683" bIns="37841">
            <a:spAutoFit/>
          </a:bodyPr>
          <a:lstStyle>
            <a:lvl1pPr>
              <a:spcBef>
                <a:spcPts val="12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A30046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3004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b="1" u="sng" dirty="0">
                <a:solidFill>
                  <a:srgbClr val="000000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Top Program Issues and Resolution Plan</a:t>
            </a:r>
          </a:p>
          <a:p>
            <a:pPr marL="154305" indent="-154305" defTabSz="82296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sz="1200" b="1" u="sng" dirty="0">
              <a:solidFill>
                <a:srgbClr val="000000"/>
              </a:solidFill>
              <a:latin typeface="Iskoola Pota" panose="020B0502040204020203" pitchFamily="34" charset="0"/>
              <a:cs typeface="Iskoola Pota" panose="020B0502040204020203" pitchFamily="34" charset="0"/>
            </a:endParaRPr>
          </a:p>
          <a:p>
            <a:pPr defTabSz="82296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US" altLang="en-US" sz="630" dirty="0">
              <a:solidFill>
                <a:srgbClr val="000000"/>
              </a:solidFill>
              <a:latin typeface="Iskoola Pota" panose="020B0502040204020203" pitchFamily="34" charset="0"/>
              <a:cs typeface="Iskoola Pota" panose="020B0502040204020203" pitchFamily="34" charset="0"/>
              <a:sym typeface="Wingdings" panose="05000000000000000000" pitchFamily="2" charset="2"/>
            </a:endParaRPr>
          </a:p>
        </p:txBody>
      </p:sp>
      <p:sp>
        <p:nvSpPr>
          <p:cNvPr id="18438" name="TextBox 19">
            <a:extLst>
              <a:ext uri="{FF2B5EF4-FFF2-40B4-BE49-F238E27FC236}">
                <a16:creationId xmlns:a16="http://schemas.microsoft.com/office/drawing/2014/main" id="{6C72584A-3048-4098-A302-FB6DB8B46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51" y="4548064"/>
            <a:ext cx="3696545" cy="4457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75683" tIns="37841" rIns="75683" bIns="37841">
            <a:spAutoFit/>
          </a:bodyPr>
          <a:lstStyle>
            <a:lvl1pPr>
              <a:spcBef>
                <a:spcPts val="12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A30046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3004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b="1" u="sng" dirty="0">
                <a:solidFill>
                  <a:srgbClr val="000000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Tasks Next 1 Month</a:t>
            </a:r>
            <a:r>
              <a:rPr lang="en-US" altLang="en-US" sz="1200" dirty="0">
                <a:solidFill>
                  <a:srgbClr val="000000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 </a:t>
            </a:r>
          </a:p>
          <a:p>
            <a:pPr marL="154305" indent="-154305" defTabSz="822960" fontAlgn="base">
              <a:spcBef>
                <a:spcPct val="0"/>
              </a:spcBef>
              <a:spcAft>
                <a:spcPct val="0"/>
              </a:spcAft>
              <a:buClr>
                <a:srgbClr val="005CA9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1200" dirty="0">
                <a:solidFill>
                  <a:srgbClr val="000000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 </a:t>
            </a:r>
            <a:endParaRPr lang="en-US" altLang="en-US" sz="1200" baseline="30000" dirty="0">
              <a:solidFill>
                <a:srgbClr val="000000"/>
              </a:solidFill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1237251-B9D7-4BF1-B34B-0F747EA9E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693501"/>
              </p:ext>
            </p:extLst>
          </p:nvPr>
        </p:nvGraphicFramePr>
        <p:xfrm>
          <a:off x="406111" y="992981"/>
          <a:ext cx="3388883" cy="1818112"/>
        </p:xfrm>
        <a:graphic>
          <a:graphicData uri="http://schemas.openxmlformats.org/drawingml/2006/table">
            <a:tbl>
              <a:tblPr/>
              <a:tblGrid>
                <a:gridCol w="1412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Clr>
                          <a:srgbClr val="A30046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buClr>
                          <a:schemeClr val="tx2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skoola Pota" panose="020B0502040204020203" pitchFamily="34" charset="0"/>
                          <a:cs typeface="Iskoola Pota" panose="020B0502040204020203" pitchFamily="34" charset="0"/>
                        </a:rPr>
                        <a:t>Status Item 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skoola Pota" panose="020B0502040204020203" pitchFamily="34" charset="0"/>
                        <a:cs typeface="Iskoola Pota" panose="020B0502040204020203" pitchFamily="34" charset="0"/>
                      </a:endParaRPr>
                    </a:p>
                  </a:txBody>
                  <a:tcPr marL="55794" marR="557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Clr>
                          <a:srgbClr val="A30046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buClr>
                          <a:schemeClr val="tx2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skoola Pota" panose="020B0502040204020203" pitchFamily="34" charset="0"/>
                          <a:cs typeface="Iskoola Pota" panose="020B0502040204020203" pitchFamily="34" charset="0"/>
                        </a:rPr>
                        <a:t>Current Status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skoola Pota" panose="020B0502040204020203" pitchFamily="34" charset="0"/>
                        <a:cs typeface="Iskoola Pota" panose="020B0502040204020203" pitchFamily="34" charset="0"/>
                      </a:endParaRPr>
                    </a:p>
                  </a:txBody>
                  <a:tcPr marL="55794" marR="557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Clr>
                          <a:srgbClr val="A30046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buClr>
                          <a:schemeClr val="tx2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skoola Pota" panose="020B0502040204020203" pitchFamily="34" charset="0"/>
                          <a:cs typeface="Iskoola Pota" panose="020B0502040204020203" pitchFamily="34" charset="0"/>
                        </a:rPr>
                        <a:t>Prior Status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skoola Pota" panose="020B0502040204020203" pitchFamily="34" charset="0"/>
                        <a:cs typeface="Iskoola Pota" panose="020B0502040204020203" pitchFamily="34" charset="0"/>
                      </a:endParaRPr>
                    </a:p>
                  </a:txBody>
                  <a:tcPr marL="55794" marR="557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Clr>
                          <a:srgbClr val="A30046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buClr>
                          <a:schemeClr val="tx2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skoola Pota" panose="020B0502040204020203" pitchFamily="34" charset="0"/>
                          <a:cs typeface="Iskoola Pota" panose="020B0502040204020203" pitchFamily="34" charset="0"/>
                        </a:rPr>
                        <a:t>Overall Project Status</a:t>
                      </a:r>
                    </a:p>
                  </a:txBody>
                  <a:tcPr marL="55794" marR="557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Clr>
                          <a:srgbClr val="A30046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buClr>
                          <a:schemeClr val="tx2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skoola Pota" panose="020B0502040204020203" pitchFamily="34" charset="0"/>
                          <a:cs typeface="Iskoola Pota" panose="020B0502040204020203" pitchFamily="34" charset="0"/>
                        </a:rPr>
                        <a:t>Green</a:t>
                      </a:r>
                    </a:p>
                  </a:txBody>
                  <a:tcPr marL="55794" marR="557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Clr>
                          <a:srgbClr val="A30046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buClr>
                          <a:schemeClr val="tx2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skoola Pota" panose="020B0502040204020203" pitchFamily="34" charset="0"/>
                          <a:cs typeface="Iskoola Pota" panose="020B0502040204020203" pitchFamily="34" charset="0"/>
                        </a:rPr>
                        <a:t>Green</a:t>
                      </a:r>
                    </a:p>
                  </a:txBody>
                  <a:tcPr marL="55794" marR="557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16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Clr>
                          <a:srgbClr val="A30046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buClr>
                          <a:schemeClr val="tx2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skoola Pota" panose="020B0502040204020203" pitchFamily="34" charset="0"/>
                          <a:cs typeface="Iskoola Pota" panose="020B0502040204020203" pitchFamily="34" charset="0"/>
                        </a:rPr>
                        <a:t>Technical</a:t>
                      </a:r>
                    </a:p>
                  </a:txBody>
                  <a:tcPr marL="55794" marR="557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Clr>
                          <a:srgbClr val="A30046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buClr>
                          <a:schemeClr val="tx2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skoola Pota" panose="020B0502040204020203" pitchFamily="34" charset="0"/>
                          <a:cs typeface="Iskoola Pota" panose="020B0502040204020203" pitchFamily="34" charset="0"/>
                        </a:rPr>
                        <a:t>Green</a:t>
                      </a:r>
                    </a:p>
                  </a:txBody>
                  <a:tcPr marL="55794" marR="557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Clr>
                          <a:srgbClr val="A30046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buClr>
                          <a:schemeClr val="tx2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skoola Pota" panose="020B0502040204020203" pitchFamily="34" charset="0"/>
                          <a:cs typeface="Iskoola Pota" panose="020B0502040204020203" pitchFamily="34" charset="0"/>
                        </a:rPr>
                        <a:t>Green</a:t>
                      </a:r>
                    </a:p>
                  </a:txBody>
                  <a:tcPr marL="55794" marR="557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16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Clr>
                          <a:srgbClr val="A30046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buClr>
                          <a:schemeClr val="tx2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skoola Pota" panose="020B0502040204020203" pitchFamily="34" charset="0"/>
                          <a:cs typeface="Iskoola Pota" panose="020B0502040204020203" pitchFamily="34" charset="0"/>
                        </a:rPr>
                        <a:t>Schedule</a:t>
                      </a:r>
                    </a:p>
                  </a:txBody>
                  <a:tcPr marL="55794" marR="557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Clr>
                          <a:srgbClr val="A30046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buClr>
                          <a:schemeClr val="tx2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skoola Pota" panose="020B0502040204020203" pitchFamily="34" charset="0"/>
                          <a:cs typeface="Iskoola Pota" panose="020B0502040204020203" pitchFamily="34" charset="0"/>
                        </a:rPr>
                        <a:t>Green</a:t>
                      </a:r>
                    </a:p>
                  </a:txBody>
                  <a:tcPr marL="55794" marR="557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Clr>
                          <a:srgbClr val="A30046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buClr>
                          <a:schemeClr val="tx2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skoola Pota" panose="020B0502040204020203" pitchFamily="34" charset="0"/>
                          <a:cs typeface="Iskoola Pota" panose="020B0502040204020203" pitchFamily="34" charset="0"/>
                        </a:rPr>
                        <a:t>Green</a:t>
                      </a:r>
                    </a:p>
                  </a:txBody>
                  <a:tcPr marL="55794" marR="557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Clr>
                          <a:srgbClr val="A30046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buClr>
                          <a:schemeClr val="tx2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skoola Pota" panose="020B0502040204020203" pitchFamily="34" charset="0"/>
                          <a:cs typeface="Iskoola Pota" panose="020B0502040204020203" pitchFamily="34" charset="0"/>
                        </a:rPr>
                        <a:t>Cost/Resources</a:t>
                      </a:r>
                    </a:p>
                  </a:txBody>
                  <a:tcPr marL="55794" marR="557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Clr>
                          <a:srgbClr val="A30046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buClr>
                          <a:schemeClr val="tx2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skoola Pota" panose="020B0502040204020203" pitchFamily="34" charset="0"/>
                          <a:cs typeface="Iskoola Pota" panose="020B0502040204020203" pitchFamily="34" charset="0"/>
                        </a:rPr>
                        <a:t>Ahead Budget</a:t>
                      </a:r>
                    </a:p>
                  </a:txBody>
                  <a:tcPr marL="55794" marR="557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Clr>
                          <a:srgbClr val="A30046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buClr>
                          <a:schemeClr val="tx2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30046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skoola Pota" panose="020B0502040204020203" pitchFamily="34" charset="0"/>
                          <a:cs typeface="Iskoola Pota" panose="020B0502040204020203" pitchFamily="34" charset="0"/>
                        </a:rPr>
                        <a:t>Ahead Budget</a:t>
                      </a:r>
                    </a:p>
                  </a:txBody>
                  <a:tcPr marL="55794" marR="557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41" name="Rectangle 14">
            <a:extLst>
              <a:ext uri="{FF2B5EF4-FFF2-40B4-BE49-F238E27FC236}">
                <a16:creationId xmlns:a16="http://schemas.microsoft.com/office/drawing/2014/main" id="{A701A9D1-6F69-478B-B846-2A49FF8F9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51" y="855822"/>
            <a:ext cx="3690116" cy="2291618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683" tIns="37841" rIns="75683" bIns="37841" anchor="ctr"/>
          <a:lstStyle>
            <a:lvl1pPr marL="285750" indent="-285750">
              <a:spcBef>
                <a:spcPts val="12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A30046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3004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algn="ctr" defTabSz="82296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>
              <a:solidFill>
                <a:srgbClr val="000000"/>
              </a:solidFill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586E4C-2BDD-4F46-9EA3-02928237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633804"/>
              </p:ext>
            </p:extLst>
          </p:nvPr>
        </p:nvGraphicFramePr>
        <p:xfrm>
          <a:off x="4354530" y="568366"/>
          <a:ext cx="4169394" cy="24476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4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86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Critical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Tasks</a:t>
                      </a:r>
                      <a:endParaRPr lang="en-US" sz="1200" dirty="0">
                        <a:solidFill>
                          <a:schemeClr val="tx1"/>
                        </a:solidFill>
                        <a:latin typeface="Iskoola Pota" panose="020B0502040204020203" pitchFamily="34" charset="0"/>
                        <a:cs typeface="Iskoola Pota" panose="020B0502040204020203" pitchFamily="34" charset="0"/>
                      </a:endParaRPr>
                    </a:p>
                  </a:txBody>
                  <a:tcPr marL="82296" marR="82296" marT="41189" marB="411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Schedule Dates</a:t>
                      </a:r>
                      <a:endParaRPr lang="en-US" sz="1200" dirty="0">
                        <a:solidFill>
                          <a:schemeClr val="tx1"/>
                        </a:solidFill>
                        <a:latin typeface="Iskoola Pota" panose="020B0502040204020203" pitchFamily="34" charset="0"/>
                        <a:cs typeface="Iskoola Pota" panose="020B0502040204020203" pitchFamily="34" charset="0"/>
                      </a:endParaRPr>
                    </a:p>
                  </a:txBody>
                  <a:tcPr marL="82296" marR="82296" marT="41189" marB="411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954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296" marR="82296" marT="41189" marB="41189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82296" marR="82296" marT="41189" marB="411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954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296" marR="82296" marT="41189" marB="41189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41189" marB="411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954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296" marR="82296" marT="41189" marB="41189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82296" marR="82296" marT="41189" marB="411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9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82296" marR="82296" marT="41189" marB="41189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82296" marR="82296" marT="41189" marB="411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EC0B94E-9879-4502-890D-BA184B752CD3}"/>
              </a:ext>
            </a:extLst>
          </p:cNvPr>
          <p:cNvSpPr txBox="1"/>
          <p:nvPr/>
        </p:nvSpPr>
        <p:spPr>
          <a:xfrm>
            <a:off x="6614650" y="3689910"/>
            <a:ext cx="2426111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defRPr/>
            </a:pPr>
            <a:r>
              <a:rPr lang="en-US" sz="1350" kern="0" dirty="0">
                <a:solidFill>
                  <a:srgbClr val="000000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Insert Visual Data Here – Test Results, Screenshots, Pictures, etc.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5EA6C7-B8D6-441F-92FB-1BAEA7F5E1AC}"/>
              </a:ext>
            </a:extLst>
          </p:cNvPr>
          <p:cNvSpPr/>
          <p:nvPr/>
        </p:nvSpPr>
        <p:spPr>
          <a:xfrm>
            <a:off x="290531" y="2848696"/>
            <a:ext cx="35634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spcBef>
                <a:spcPct val="0"/>
              </a:spcBef>
              <a:defRPr/>
            </a:pPr>
            <a:r>
              <a:rPr lang="en-US" altLang="en-US" sz="1200" dirty="0">
                <a:solidFill>
                  <a:srgbClr val="000000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On Track = Green, At Risk = Yellow, Delayed = Red </a:t>
            </a:r>
            <a:endParaRPr lang="en-US" altLang="en-US" sz="1400" dirty="0">
              <a:solidFill>
                <a:srgbClr val="000000"/>
              </a:solidFill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502DB9B-AF61-49B6-9E69-9CACB62F8C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400551"/>
              </p:ext>
            </p:extLst>
          </p:nvPr>
        </p:nvGraphicFramePr>
        <p:xfrm>
          <a:off x="4121944" y="3288121"/>
          <a:ext cx="2595947" cy="1651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DBA10C6-B588-4282-9633-FF173D9E7341}"/>
              </a:ext>
            </a:extLst>
          </p:cNvPr>
          <p:cNvSpPr txBox="1"/>
          <p:nvPr/>
        </p:nvSpPr>
        <p:spPr>
          <a:xfrm>
            <a:off x="7239000" y="-7186"/>
            <a:ext cx="2344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Status Update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2E377B-721F-4A43-980E-72F5A28ED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95" y="105388"/>
            <a:ext cx="3702972" cy="66968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092" tIns="42046" rIns="84092" bIns="42046">
            <a:spAutoFit/>
          </a:bodyPr>
          <a:lstStyle/>
          <a:p>
            <a:r>
              <a:rPr lang="en-US" sz="16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Project Name</a:t>
            </a:r>
            <a:endParaRPr lang="en-US" sz="1600" b="1" baseline="300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Name of Work Stream or Sub-team:</a:t>
            </a:r>
          </a:p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Date:</a:t>
            </a:r>
          </a:p>
        </p:txBody>
      </p:sp>
      <p:pic>
        <p:nvPicPr>
          <p:cNvPr id="18" name="Picture 17" descr="C:\Users\Ben\Dropbox\Keystone Scientific\Marketing\Logos\Teal.png">
            <a:extLst>
              <a:ext uri="{FF2B5EF4-FFF2-40B4-BE49-F238E27FC236}">
                <a16:creationId xmlns:a16="http://schemas.microsoft.com/office/drawing/2014/main" id="{D5ABADD0-975D-4176-99E8-1B31F5D026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1" t="5536" r="37714" b="39895"/>
          <a:stretch/>
        </p:blipFill>
        <p:spPr bwMode="auto">
          <a:xfrm>
            <a:off x="6896544" y="4831753"/>
            <a:ext cx="233722" cy="276999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CF3992-5CE7-48B0-BDB9-602F9957C086}"/>
              </a:ext>
            </a:extLst>
          </p:cNvPr>
          <p:cNvSpPr/>
          <p:nvPr/>
        </p:nvSpPr>
        <p:spPr>
          <a:xfrm>
            <a:off x="7083737" y="4826720"/>
            <a:ext cx="21868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Iskoola Pota" panose="020B0502040204020203" pitchFamily="34" charset="0"/>
                <a:cs typeface="Iskoola Pota" panose="020B0502040204020203" pitchFamily="34" charset="0"/>
              </a:rPr>
              <a:t>© Keystone Scientific, Inc.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982643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erMedia.com Animated Theme">
  <a:themeElements>
    <a:clrScheme name="Future Interface">
      <a:dk1>
        <a:sysClr val="windowText" lastClr="000000"/>
      </a:dk1>
      <a:lt1>
        <a:sysClr val="window" lastClr="FFFFFF"/>
      </a:lt1>
      <a:dk2>
        <a:srgbClr val="596984"/>
      </a:dk2>
      <a:lt2>
        <a:srgbClr val="B3DFFF"/>
      </a:lt2>
      <a:accent1>
        <a:srgbClr val="06A8F0"/>
      </a:accent1>
      <a:accent2>
        <a:srgbClr val="062F4C"/>
      </a:accent2>
      <a:accent3>
        <a:srgbClr val="8CC442"/>
      </a:accent3>
      <a:accent4>
        <a:srgbClr val="F0C206"/>
      </a:accent4>
      <a:accent5>
        <a:srgbClr val="696969"/>
      </a:accent5>
      <a:accent6>
        <a:srgbClr val="FFFFFF"/>
      </a:accent6>
      <a:hlink>
        <a:srgbClr val="FFC000"/>
      </a:hlink>
      <a:folHlink>
        <a:srgbClr val="7F600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Abiomed_Corp_PPT_Color_12_8_14">
      <a:dk1>
        <a:srgbClr val="000000"/>
      </a:dk1>
      <a:lt1>
        <a:srgbClr val="FFFFFF"/>
      </a:lt1>
      <a:dk2>
        <a:srgbClr val="005CA9"/>
      </a:dk2>
      <a:lt2>
        <a:srgbClr val="595959"/>
      </a:lt2>
      <a:accent1>
        <a:srgbClr val="FDB913"/>
      </a:accent1>
      <a:accent2>
        <a:srgbClr val="B2B2B2"/>
      </a:accent2>
      <a:accent3>
        <a:srgbClr val="A30046"/>
      </a:accent3>
      <a:accent4>
        <a:srgbClr val="005CA9"/>
      </a:accent4>
      <a:accent5>
        <a:srgbClr val="428123"/>
      </a:accent5>
      <a:accent6>
        <a:srgbClr val="C85900"/>
      </a:accent6>
      <a:hlink>
        <a:srgbClr val="0000FF"/>
      </a:hlink>
      <a:folHlink>
        <a:srgbClr val="800080"/>
      </a:folHlink>
    </a:clrScheme>
    <a:fontScheme name="Abiomed_PPT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accent2"/>
            </a:gs>
            <a:gs pos="8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0"/>
        </a:gra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headEnd type="none" w="med" len="med"/>
          <a:tailEnd type="triangle" w="med" len="me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latin typeface="Arial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D60A794-9C1B-4522-A494-BB876F04B3A2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7148</TotalTime>
  <Words>102</Words>
  <Application>Microsoft Office PowerPoint</Application>
  <PresentationFormat>On-screen Show (16:9)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Franklin Gothic Heavy</vt:lpstr>
      <vt:lpstr>Iskoola Pota</vt:lpstr>
      <vt:lpstr>Wingdings</vt:lpstr>
      <vt:lpstr>PresenterMedia.com Animated Theme</vt:lpstr>
      <vt:lpstr>Theme1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</dc:creator>
  <cp:lastModifiedBy>Benjamin Legum</cp:lastModifiedBy>
  <cp:revision>204</cp:revision>
  <dcterms:created xsi:type="dcterms:W3CDTF">2012-03-19T22:29:30Z</dcterms:created>
  <dcterms:modified xsi:type="dcterms:W3CDTF">2019-06-24T19:00:37Z</dcterms:modified>
</cp:coreProperties>
</file>